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84" r:id="rId1"/>
  </p:sldMasterIdLst>
  <p:notesMasterIdLst>
    <p:notesMasterId r:id="rId21"/>
  </p:notesMasterIdLst>
  <p:sldIdLst>
    <p:sldId id="256" r:id="rId2"/>
    <p:sldId id="257" r:id="rId3"/>
    <p:sldId id="269" r:id="rId4"/>
    <p:sldId id="258" r:id="rId5"/>
    <p:sldId id="260" r:id="rId6"/>
    <p:sldId id="274" r:id="rId7"/>
    <p:sldId id="266" r:id="rId8"/>
    <p:sldId id="261" r:id="rId9"/>
    <p:sldId id="262" r:id="rId10"/>
    <p:sldId id="267" r:id="rId11"/>
    <p:sldId id="263" r:id="rId12"/>
    <p:sldId id="265" r:id="rId13"/>
    <p:sldId id="268" r:id="rId14"/>
    <p:sldId id="270" r:id="rId15"/>
    <p:sldId id="271" r:id="rId16"/>
    <p:sldId id="276" r:id="rId17"/>
    <p:sldId id="273" r:id="rId18"/>
    <p:sldId id="275" r:id="rId19"/>
    <p:sldId id="26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43"/>
    <p:restoredTop sz="94646"/>
  </p:normalViewPr>
  <p:slideViewPr>
    <p:cSldViewPr snapToGrid="0" snapToObjects="1">
      <p:cViewPr varScale="1">
        <p:scale>
          <a:sx n="108" d="100"/>
          <a:sy n="108" d="100"/>
        </p:scale>
        <p:origin x="92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F0B197-D3BC-DD42-B181-B1DE97501C0B}" type="datetimeFigureOut">
              <a:rPr lang="en-US" smtClean="0"/>
              <a:t>12/4/18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53088-E629-3443-90D5-08C0B75C3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315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5/12/2018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Artificial Intelligence Workshop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4C61-D200-D041-9C46-A84331F51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8427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5/12/2018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Artificial Intelligence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4C61-D200-D041-9C46-A84331F51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716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5/12/2018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Artificial Intelligence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4C61-D200-D041-9C46-A84331F51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38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5320" y="378031"/>
            <a:ext cx="8876712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5/12/2018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34944" y="6217920"/>
            <a:ext cx="5466446" cy="338328"/>
          </a:xfrm>
        </p:spPr>
        <p:txBody>
          <a:bodyPr/>
          <a:lstStyle/>
          <a:p>
            <a:r>
              <a:rPr lang="en-US"/>
              <a:t>Artificial Intelligence Workshop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4C61-D200-D041-9C46-A84331F51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05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5/12/2018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Artificial Intelligence Workshop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4C61-D200-D041-9C46-A84331F51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930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5/12/2018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Artificial Intelligence Workshop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4C61-D200-D041-9C46-A84331F51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105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5/12/2018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Artificial Intelligence Workshop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4C61-D200-D041-9C46-A84331F5182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585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5/12/2018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Artificial Intelligence Workshop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4C61-D200-D041-9C46-A84331F51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202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5/12/2018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Artificial Intelligence Workshop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4C61-D200-D041-9C46-A84331F51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627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5/12/2018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/>
              <a:t>Artificial Intelligence Workshop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4C61-D200-D041-9C46-A84331F51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77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r>
              <a:rPr lang="en-GB"/>
              <a:t>5/12/2018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/>
              <a:t>Artificial Intelligence Workshop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4C61-D200-D041-9C46-A84331F51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797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30175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929" y="1878008"/>
            <a:ext cx="10715495" cy="3979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8" y="6224455"/>
            <a:ext cx="3051359" cy="3383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GB"/>
              <a:t>5/12/2018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34944" y="6217920"/>
            <a:ext cx="5466446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/>
              <a:t>Artificial Intelligence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35664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32A84C61-D200-D041-9C46-A84331F5182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close up of a sign&#13;&#10;&#13;&#10;Description automatically generated">
            <a:extLst>
              <a:ext uri="{FF2B5EF4-FFF2-40B4-BE49-F238E27FC236}">
                <a16:creationId xmlns:a16="http://schemas.microsoft.com/office/drawing/2014/main" id="{9E052FD6-F4D4-0F4C-BF7E-D1B1DEADF5B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85929" y="6169132"/>
            <a:ext cx="1186138" cy="46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76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youtube.com/watch?v=C2vgICfQawE" TargetMode="Externa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cl.northwestern.edu/netlogo/6.0.4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AD7556-C90D-4946-8E4E-1E79D5B3D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B0CC56-54B2-4AE0-87C5-296E78A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5"/>
            <a:ext cx="12192000" cy="2615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1E7A2-598C-C649-B4AB-F692A18912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3418891"/>
            <a:ext cx="8991600" cy="1645920"/>
          </a:xfrm>
        </p:spPr>
        <p:txBody>
          <a:bodyPr>
            <a:normAutofit/>
          </a:bodyPr>
          <a:lstStyle/>
          <a:p>
            <a:r>
              <a:rPr lang="en-US" dirty="0"/>
              <a:t>AI Workshop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514468-23CD-C747-8B81-54F682F55F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5384691"/>
            <a:ext cx="6801612" cy="73697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 dirty="0">
                <a:solidFill>
                  <a:srgbClr val="FFFFFF"/>
                </a:solidFill>
              </a:rPr>
              <a:t>Teesside University - Aaron Walker</a:t>
            </a:r>
          </a:p>
          <a:p>
            <a:pPr>
              <a:lnSpc>
                <a:spcPct val="90000"/>
              </a:lnSpc>
            </a:pPr>
            <a:r>
              <a:rPr lang="en-US" sz="1700" dirty="0">
                <a:solidFill>
                  <a:srgbClr val="FFFFFF"/>
                </a:solidFill>
              </a:rPr>
              <a:t>5/12/2018</a:t>
            </a:r>
          </a:p>
        </p:txBody>
      </p:sp>
      <p:pic>
        <p:nvPicPr>
          <p:cNvPr id="7" name="Graphic 6" descr="Head with Gears">
            <a:extLst>
              <a:ext uri="{FF2B5EF4-FFF2-40B4-BE49-F238E27FC236}">
                <a16:creationId xmlns:a16="http://schemas.microsoft.com/office/drawing/2014/main" id="{E0AF1970-3E84-471C-8864-164F0BC28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67820" y="640079"/>
            <a:ext cx="2456360" cy="245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227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99C29-9CCA-224D-9C1E-EB6143735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Conway's game of life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D1D69-D0D1-2F48-A773-C7450E7F3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5/12/2018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54BE7-989A-F24F-B805-57521AAFB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Artificial Intelligence Workshop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04574-3DCD-754B-9821-A07C5C512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4C61-D200-D041-9C46-A84331F51824}" type="slidenum">
              <a:rPr lang="en-US" smtClean="0"/>
              <a:t>9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4A5EDC0-6933-7343-89C7-1C32470DA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2400" dirty="0"/>
              <a:t>Agents:</a:t>
            </a:r>
          </a:p>
          <a:p>
            <a:pPr lvl="1"/>
            <a:r>
              <a:rPr lang="en-GB" sz="2000" dirty="0"/>
              <a:t>Black and white tiles </a:t>
            </a:r>
          </a:p>
          <a:p>
            <a:pPr lvl="1"/>
            <a:r>
              <a:rPr lang="en-GB" sz="2000" dirty="0"/>
              <a:t>Black tiles are dead</a:t>
            </a:r>
          </a:p>
          <a:p>
            <a:pPr lvl="1"/>
            <a:r>
              <a:rPr lang="en-GB" sz="2000" dirty="0"/>
              <a:t>White tiles are alive</a:t>
            </a:r>
          </a:p>
          <a:p>
            <a:pPr lvl="1"/>
            <a:endParaRPr lang="en-GB" sz="2000" dirty="0"/>
          </a:p>
          <a:p>
            <a:r>
              <a:rPr lang="en-GB" sz="2400" dirty="0"/>
              <a:t>Any live cell with fewer than two live neighbours dies.</a:t>
            </a:r>
          </a:p>
          <a:p>
            <a:r>
              <a:rPr lang="en-GB" sz="2400" dirty="0"/>
              <a:t>Any live cell with two or three live neighbours lives.</a:t>
            </a:r>
          </a:p>
          <a:p>
            <a:r>
              <a:rPr lang="en-GB" sz="2400" dirty="0"/>
              <a:t>Any live cell with more than three live neighbours dies.</a:t>
            </a:r>
          </a:p>
          <a:p>
            <a:r>
              <a:rPr lang="en-GB" sz="2400" dirty="0"/>
              <a:t>Any dead cell with exactly three live neighbours becomes a live cell.</a:t>
            </a:r>
          </a:p>
          <a:p>
            <a:endParaRPr lang="en-US" dirty="0"/>
          </a:p>
        </p:txBody>
      </p:sp>
      <p:pic>
        <p:nvPicPr>
          <p:cNvPr id="11" name="Picture 10" descr="A picture containing object&#13;&#10;&#13;&#10;Description automatically generated">
            <a:extLst>
              <a:ext uri="{FF2B5EF4-FFF2-40B4-BE49-F238E27FC236}">
                <a16:creationId xmlns:a16="http://schemas.microsoft.com/office/drawing/2014/main" id="{42B24B6D-33B8-534E-BD75-E0BBEEA31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6645" y="1878008"/>
            <a:ext cx="2754779" cy="198344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74913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1160C-82A3-2A4E-8A3F-96AA03A5B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Conway’s game of life</a:t>
            </a:r>
          </a:p>
        </p:txBody>
      </p:sp>
      <p:pic>
        <p:nvPicPr>
          <p:cNvPr id="7" name="conway.mp4">
            <a:hlinkClick r:id="" action="ppaction://media"/>
            <a:extLst>
              <a:ext uri="{FF2B5EF4-FFF2-40B4-BE49-F238E27FC236}">
                <a16:creationId xmlns:a16="http://schemas.microsoft.com/office/drawing/2014/main" id="{D014C138-EE99-8F4F-BE22-374D8DC1513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05075" y="1878013"/>
            <a:ext cx="7075488" cy="397986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269B99-93EB-2744-A54D-AF91B85C1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5/12/2018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7EC78-FCB3-4D4F-95D0-54712097C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Artificial Intelligence Workshop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C1928-DB77-0C4E-B5A6-752000866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4C61-D200-D041-9C46-A84331F51824}" type="slidenum">
              <a:rPr lang="en-US" smtClean="0"/>
              <a:t>10</a:t>
            </a:fld>
            <a:endParaRPr lang="en-US"/>
          </a:p>
        </p:txBody>
      </p:sp>
      <p:sp>
        <p:nvSpPr>
          <p:cNvPr id="8" name="Title 1">
            <a:hlinkClick r:id="rId5"/>
            <a:extLst>
              <a:ext uri="{FF2B5EF4-FFF2-40B4-BE49-F238E27FC236}">
                <a16:creationId xmlns:a16="http://schemas.microsoft.com/office/drawing/2014/main" id="{26263A72-3EF7-5941-84D3-7BAD91E2890A}"/>
              </a:ext>
            </a:extLst>
          </p:cNvPr>
          <p:cNvSpPr txBox="1">
            <a:spLocks/>
          </p:cNvSpPr>
          <p:nvPr/>
        </p:nvSpPr>
        <p:spPr bwMode="black">
          <a:xfrm>
            <a:off x="10121654" y="5367714"/>
            <a:ext cx="1279770" cy="4684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00" dirty="0"/>
              <a:t>In case of emergency</a:t>
            </a:r>
          </a:p>
        </p:txBody>
      </p:sp>
    </p:spTree>
    <p:extLst>
      <p:ext uri="{BB962C8B-B14F-4D97-AF65-F5344CB8AC3E}">
        <p14:creationId xmlns:p14="http://schemas.microsoft.com/office/powerpoint/2010/main" val="419499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7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E1743-A285-C94A-A499-CF0D1679C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year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0EBD6-A872-E841-9BDF-FACFDD2DE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Model malaria and anti-malarial treatments</a:t>
            </a:r>
          </a:p>
          <a:p>
            <a:endParaRPr lang="en-US" sz="2400" dirty="0"/>
          </a:p>
          <a:p>
            <a:r>
              <a:rPr lang="en-US" sz="2400" dirty="0"/>
              <a:t>Uses a binary genome</a:t>
            </a:r>
          </a:p>
          <a:p>
            <a:endParaRPr lang="en-US" sz="2400" dirty="0"/>
          </a:p>
          <a:p>
            <a:r>
              <a:rPr lang="en-US" sz="2400" dirty="0"/>
              <a:t>Research paper </a:t>
            </a:r>
          </a:p>
          <a:p>
            <a:pPr lvl="1"/>
            <a:r>
              <a:rPr lang="en-US" sz="2200" dirty="0"/>
              <a:t>Included in the .zip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3A61D8-C57E-8D43-A533-CF3DE9505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5/12/2018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EDB730-D11C-AD4A-838A-B3659B8F4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Artificial Intelligence Workshop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402F3-7E57-3845-9A53-1586391F2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4C61-D200-D041-9C46-A84331F51824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2" descr="https://lh4.googleusercontent.com/kYpBTmQ3EWRtXxqYaRuQqp6QMY0CHfMyPlzvrYRYyrSdynncd0eZIxqd7kpHlt9sSYIdm8ikgNCHl6-U_-kjMKW-7XsIBVuMoGd5-O2pLeUfwoiN8NVYJaG0aADNZiy3Hu8boD_s">
            <a:extLst>
              <a:ext uri="{FF2B5EF4-FFF2-40B4-BE49-F238E27FC236}">
                <a16:creationId xmlns:a16="http://schemas.microsoft.com/office/drawing/2014/main" id="{D164D397-8BC2-A142-9041-98C96F381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083" y="1878007"/>
            <a:ext cx="4108579" cy="410857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495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B5B25-9CA4-1E4C-8619-71931860C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machines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40405-F254-7A41-B9AA-966423790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929" y="4437165"/>
            <a:ext cx="10715495" cy="1420710"/>
          </a:xfrm>
        </p:spPr>
        <p:txBody>
          <a:bodyPr numCol="2">
            <a:normAutofit/>
          </a:bodyPr>
          <a:lstStyle/>
          <a:p>
            <a:r>
              <a:rPr lang="en-US" sz="2200" dirty="0"/>
              <a:t>States</a:t>
            </a:r>
          </a:p>
          <a:p>
            <a:r>
              <a:rPr lang="en-US" sz="2200" dirty="0"/>
              <a:t>Actions </a:t>
            </a:r>
          </a:p>
          <a:p>
            <a:r>
              <a:rPr lang="en-US" sz="2200" dirty="0"/>
              <a:t>State transitions</a:t>
            </a:r>
          </a:p>
          <a:p>
            <a:r>
              <a:rPr lang="en-US" sz="2200" dirty="0"/>
              <a:t>Try it yourself:</a:t>
            </a:r>
          </a:p>
          <a:p>
            <a:pPr lvl="1"/>
            <a:r>
              <a:rPr lang="en-US" sz="2000" dirty="0"/>
              <a:t>Draw a simple state machine to plan out your day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5AAC92-A5F5-B248-B1FF-7B7843F0D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5/12/2018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DBB9C-9863-8948-B19C-E806A6102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Artificial Intelligence Workshop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B0B51-42CE-D245-8FD5-3FF03EB91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4C61-D200-D041-9C46-A84331F51824}" type="slidenum">
              <a:rPr lang="en-US" smtClean="0"/>
              <a:t>12</a:t>
            </a:fld>
            <a:endParaRPr lang="en-US"/>
          </a:p>
        </p:txBody>
      </p:sp>
      <p:pic>
        <p:nvPicPr>
          <p:cNvPr id="3074" name="Picture 2" descr="https://lh4.googleusercontent.com/8zu6JzdNeG6EWsZ_l3v2PlTcFVbXumOyKR00EK8X40iWQaS5DZUQVfSEvhHsRDLJUJfWbJLTLLpoRqhd3kJjx6jankgKJUVTwKcnBF7oKr3Ux8dV9Y5Oqjhf8Al3E2Vwn9eRyYUn">
            <a:extLst>
              <a:ext uri="{FF2B5EF4-FFF2-40B4-BE49-F238E27FC236}">
                <a16:creationId xmlns:a16="http://schemas.microsoft.com/office/drawing/2014/main" id="{5B1C65A3-1B35-6143-A610-6BA15B78B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1878008"/>
            <a:ext cx="7645400" cy="22479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645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FA57A-ADB8-7B4F-A1A3-5F76F40C8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machines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612CD-E8EE-4C42-8159-F399E4CAB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5/12/2018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BFC03-D52A-2C49-820B-45B755552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Artificial Intelligence Workshop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B2C1A-B20B-E347-BEC9-5936242FE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4C61-D200-D041-9C46-A84331F51824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9F4F8490-B998-3F47-8086-DB5FE80A65E2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4953103"/>
              </p:ext>
            </p:extLst>
          </p:nvPr>
        </p:nvGraphicFramePr>
        <p:xfrm>
          <a:off x="3946575" y="1878013"/>
          <a:ext cx="4194075" cy="3979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r:id="rId3" imgW="4724400" imgH="4483100" progId="Visio.Drawing.11">
                  <p:embed/>
                </p:oleObj>
              </mc:Choice>
              <mc:Fallback>
                <p:oleObj r:id="rId3" imgW="4724400" imgH="4483100" progId="Visio.Drawing.11">
                  <p:embed/>
                  <p:pic>
                    <p:nvPicPr>
                      <p:cNvPr id="18437" name="Object 2">
                        <a:extLst>
                          <a:ext uri="{FF2B5EF4-FFF2-40B4-BE49-F238E27FC236}">
                            <a16:creationId xmlns:a16="http://schemas.microsoft.com/office/drawing/2014/main" id="{7A66E701-854E-2A43-B517-57C64F8B6A3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6575" y="1878013"/>
                        <a:ext cx="4194075" cy="39798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8849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01878-8449-DA44-9B1B-18F59C0F6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1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7B8BB-BA63-674A-9CD0-294F3AF84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aaronwalker96.github.io/</a:t>
            </a:r>
            <a:r>
              <a:rPr lang="en-US" sz="2800" dirty="0" err="1"/>
              <a:t>tuai</a:t>
            </a:r>
            <a:endParaRPr lang="en-US" sz="2800" dirty="0"/>
          </a:p>
          <a:p>
            <a:endParaRPr lang="en-US" sz="2400" dirty="0"/>
          </a:p>
          <a:p>
            <a:r>
              <a:rPr lang="en-US" sz="2400" dirty="0"/>
              <a:t>Download “Intro Examples” from the materials website</a:t>
            </a:r>
          </a:p>
          <a:p>
            <a:endParaRPr lang="en-US" sz="2400" dirty="0"/>
          </a:p>
          <a:p>
            <a:r>
              <a:rPr lang="en-GB" sz="2400" dirty="0"/>
              <a:t>Go through the examples in the order they appear in the choice box: "patch-1", "ant-1", "</a:t>
            </a:r>
            <a:r>
              <a:rPr lang="en-GB" sz="2400" dirty="0" err="1"/>
              <a:t>rnd</a:t>
            </a:r>
            <a:r>
              <a:rPr lang="en-GB" sz="2400" dirty="0"/>
              <a:t>-ant", "</a:t>
            </a:r>
            <a:r>
              <a:rPr lang="en-GB" sz="2400" dirty="0" err="1"/>
              <a:t>rnd</a:t>
            </a:r>
            <a:r>
              <a:rPr lang="en-GB" sz="2400" dirty="0"/>
              <a:t>-ant-trail", "</a:t>
            </a:r>
            <a:r>
              <a:rPr lang="en-GB" sz="2400" dirty="0" err="1"/>
              <a:t>conway</a:t>
            </a:r>
            <a:r>
              <a:rPr lang="en-GB" sz="2400" dirty="0"/>
              <a:t>”</a:t>
            </a:r>
          </a:p>
          <a:p>
            <a:endParaRPr lang="en-GB" sz="2400" dirty="0"/>
          </a:p>
          <a:p>
            <a:r>
              <a:rPr lang="en-GB" sz="2400" dirty="0"/>
              <a:t>Experiment with changing the code and seeing what happens</a:t>
            </a:r>
            <a:endParaRPr lang="en-US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C0BC52-F6B7-1544-93D4-55E182A19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5/12/2018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9CEBE1-79EE-F843-9065-DEEC87F2C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Artificial Intelligence Workshop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2EDC72-8223-BD4F-AED5-AE1D6C578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4C61-D200-D041-9C46-A84331F5182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753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F5FD9-823A-504B-BCA9-A9072E06D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A55FD-8841-3545-80E6-FDCF5DF632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800" dirty="0"/>
              <a:t>aaronwalker96.github.io/</a:t>
            </a:r>
            <a:r>
              <a:rPr lang="en-US" sz="2800" dirty="0" err="1"/>
              <a:t>tuai</a:t>
            </a:r>
            <a:endParaRPr lang="en-US" sz="2800" dirty="0"/>
          </a:p>
          <a:p>
            <a:endParaRPr lang="en-US" sz="2400" dirty="0"/>
          </a:p>
          <a:p>
            <a:r>
              <a:rPr lang="en-US" sz="2400" dirty="0"/>
              <a:t>Download “Drawing robot” from the materials website</a:t>
            </a:r>
          </a:p>
          <a:p>
            <a:endParaRPr lang="en-US" sz="2400" dirty="0"/>
          </a:p>
          <a:p>
            <a:r>
              <a:rPr lang="en-GB" sz="2400" dirty="0"/>
              <a:t>Write the code to make the robot move left, right and down</a:t>
            </a:r>
          </a:p>
          <a:p>
            <a:pPr lvl="1"/>
            <a:r>
              <a:rPr lang="en-GB" sz="2200" dirty="0"/>
              <a:t>Hint: The code to move up is done for you</a:t>
            </a:r>
          </a:p>
          <a:p>
            <a:endParaRPr lang="en-GB" sz="2400" dirty="0"/>
          </a:p>
          <a:p>
            <a:r>
              <a:rPr lang="en-GB" sz="2400" dirty="0"/>
              <a:t>See what kind of shapes you can draw </a:t>
            </a:r>
            <a:endParaRPr lang="en-US" sz="3200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450D9-D55F-0945-AA57-8F2C2F22F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5/12/2018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51B52-041A-3344-A8D3-1686ABEFD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Artificial Intelligence Workshop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B663D-F5D1-1D41-B071-F6923E3EA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4C61-D200-D041-9C46-A84331F5182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09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B5298-CD62-664A-AAA2-612F99A90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EA3D7-BC7A-1245-A441-9B9118793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929" y="1878008"/>
            <a:ext cx="10715495" cy="44396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aaronwalker96.github.io/</a:t>
            </a:r>
            <a:r>
              <a:rPr lang="en-US" sz="2800" dirty="0" err="1"/>
              <a:t>tuai</a:t>
            </a:r>
            <a:endParaRPr lang="en-US" sz="2800" dirty="0"/>
          </a:p>
          <a:p>
            <a:endParaRPr lang="en-US" sz="2400" dirty="0"/>
          </a:p>
          <a:p>
            <a:r>
              <a:rPr lang="en-US" sz="2400" dirty="0"/>
              <a:t>Download “Cowboys and bears” from the materials website</a:t>
            </a:r>
          </a:p>
          <a:p>
            <a:endParaRPr lang="en-US" sz="2400" dirty="0"/>
          </a:p>
          <a:p>
            <a:r>
              <a:rPr lang="en-GB" sz="2400" dirty="0"/>
              <a:t>Complete the “</a:t>
            </a:r>
            <a:r>
              <a:rPr lang="en-GB" sz="2400" dirty="0" err="1"/>
              <a:t>cowboys.move</a:t>
            </a:r>
            <a:r>
              <a:rPr lang="en-GB" sz="2400" dirty="0"/>
              <a:t>” function, look at the “</a:t>
            </a:r>
            <a:r>
              <a:rPr lang="en-GB" sz="2400" dirty="0" err="1"/>
              <a:t>bears.move</a:t>
            </a:r>
            <a:r>
              <a:rPr lang="en-GB" sz="2400" dirty="0"/>
              <a:t>” function for tips</a:t>
            </a:r>
          </a:p>
          <a:p>
            <a:endParaRPr lang="en-GB" sz="2400" dirty="0"/>
          </a:p>
          <a:p>
            <a:r>
              <a:rPr lang="en-GB" sz="2400" dirty="0"/>
              <a:t>Experiment with changing the code and seeing what happens</a:t>
            </a:r>
          </a:p>
          <a:p>
            <a:pPr lvl="1"/>
            <a:r>
              <a:rPr lang="en-GB" sz="2200" dirty="0"/>
              <a:t>Make the bears and cowboys faster/slower, see how this effects the survival rate</a:t>
            </a:r>
            <a:endParaRPr lang="en-US" sz="2200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21021D-8DC1-CF4E-A43E-B625DB0F1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5/12/2018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5E282-0066-BF4B-B0DD-9C1FDF76D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Artificial Intelligence Workshop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644C26-FED3-FC43-8987-C2D2FBBA0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4C61-D200-D041-9C46-A84331F5182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309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C4FE8-4C5E-EB48-B7C6-B63354780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</a:t>
            </a:r>
          </a:p>
        </p:txBody>
      </p:sp>
      <p:pic>
        <p:nvPicPr>
          <p:cNvPr id="8" name="Content Placeholder 7" descr="A close up of a logo&#13;&#10;&#13;&#10;Description automatically generated">
            <a:extLst>
              <a:ext uri="{FF2B5EF4-FFF2-40B4-BE49-F238E27FC236}">
                <a16:creationId xmlns:a16="http://schemas.microsoft.com/office/drawing/2014/main" id="{D6C1298C-C66F-4A41-8BAD-308F34A539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48" r="1768"/>
          <a:stretch/>
        </p:blipFill>
        <p:spPr>
          <a:xfrm>
            <a:off x="4239491" y="2246544"/>
            <a:ext cx="3693226" cy="3285049"/>
          </a:xfrm>
          <a:ln w="38100">
            <a:solidFill>
              <a:schemeClr val="tx1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04FCA-CD2F-0944-B4E5-BE4A9CA06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5/12/2018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1E510-8E22-F84E-9023-C3538962E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Artificial Intelligence Workshop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0695F8-5DA4-9944-93B4-A0131589B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4C61-D200-D041-9C46-A84331F5182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430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E59B8-1BF3-184B-96DB-47177B969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DF401-843D-DD4C-8DAD-13EE5684BD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sz="3600" dirty="0"/>
              <a:t>aaronwalker96.github.io/</a:t>
            </a:r>
            <a:r>
              <a:rPr lang="en-US" sz="3600" dirty="0" err="1"/>
              <a:t>tuai</a:t>
            </a:r>
            <a:endParaRPr lang="en-US" sz="3600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F2976-FE1C-8149-B10A-7FFFDE493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5/12/2018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2CBD4A-AB8C-2348-BD28-15C62AC59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Artificial Intelligence Workshop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371D0-8D6B-DC4F-8739-8E197DE01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4C61-D200-D041-9C46-A84331F5182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002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67C20-D4C5-6143-B163-FDEEAD7FB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C56F8-ABD4-8C48-B5E2-36463BD2FA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sz="2400" dirty="0"/>
              <a:t>Sixth form: QE, Darlington: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Double Award IT 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Graphic Design</a:t>
            </a:r>
          </a:p>
          <a:p>
            <a:pPr marL="228600" lvl="1" indent="0">
              <a:lnSpc>
                <a:spcPct val="110000"/>
              </a:lnSpc>
              <a:buNone/>
            </a:pPr>
            <a:endParaRPr lang="en-US" sz="2000" dirty="0"/>
          </a:p>
          <a:p>
            <a:pPr>
              <a:lnSpc>
                <a:spcPct val="110000"/>
              </a:lnSpc>
            </a:pPr>
            <a:r>
              <a:rPr lang="en-US" sz="2400" dirty="0"/>
              <a:t>Teesside University: 3</a:t>
            </a:r>
            <a:r>
              <a:rPr lang="en-US" sz="2400" baseline="30000" dirty="0"/>
              <a:t>rd</a:t>
            </a:r>
            <a:r>
              <a:rPr lang="en-US" sz="2400" dirty="0"/>
              <a:t> year computer science</a:t>
            </a:r>
          </a:p>
          <a:p>
            <a:pPr>
              <a:lnSpc>
                <a:spcPct val="110000"/>
              </a:lnSpc>
            </a:pPr>
            <a:endParaRPr lang="en-US" sz="2400" dirty="0"/>
          </a:p>
          <a:p>
            <a:pPr>
              <a:lnSpc>
                <a:spcPct val="110000"/>
              </a:lnSpc>
            </a:pPr>
            <a:r>
              <a:rPr lang="en-US" sz="2400" dirty="0"/>
              <a:t>Placement year:  Accenture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Robotics developer 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AI project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60348B-4456-014D-884B-C74C939CC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5/12/2018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8F34F0-E97B-AA4F-AA0B-A85298A08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Artificial Intelligence Workshop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AE59C4-9C7C-A144-9959-7E5A52C3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4C61-D200-D041-9C46-A84331F51824}" type="slidenum">
              <a:rPr lang="en-US" smtClean="0"/>
              <a:t>1</a:t>
            </a:fld>
            <a:endParaRPr lang="en-US"/>
          </a:p>
        </p:txBody>
      </p:sp>
      <p:pic>
        <p:nvPicPr>
          <p:cNvPr id="8" name="Picture 7" descr="A person riding a motorcycle down a dirt road&#13;&#10;&#13;&#10;Description automatically generated">
            <a:extLst>
              <a:ext uri="{FF2B5EF4-FFF2-40B4-BE49-F238E27FC236}">
                <a16:creationId xmlns:a16="http://schemas.microsoft.com/office/drawing/2014/main" id="{B002B3A4-F27E-3E42-87D6-2B779E9D0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4044" y="2269892"/>
            <a:ext cx="2984500" cy="29845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39797A-4A96-0847-84C0-21406F220360}"/>
              </a:ext>
            </a:extLst>
          </p:cNvPr>
          <p:cNvSpPr txBox="1"/>
          <p:nvPr/>
        </p:nvSpPr>
        <p:spPr>
          <a:xfrm>
            <a:off x="8985963" y="5380983"/>
            <a:ext cx="1480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Aaron Walker</a:t>
            </a:r>
          </a:p>
        </p:txBody>
      </p:sp>
    </p:spTree>
    <p:extLst>
      <p:ext uri="{BB962C8B-B14F-4D97-AF65-F5344CB8AC3E}">
        <p14:creationId xmlns:p14="http://schemas.microsoft.com/office/powerpoint/2010/main" val="640677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67C20-D4C5-6143-B163-FDEEAD7FB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C56F8-ABD4-8C48-B5E2-36463BD2F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929" y="1878008"/>
            <a:ext cx="10715495" cy="4979992"/>
          </a:xfrm>
        </p:spPr>
        <p:txBody>
          <a:bodyPr>
            <a:normAutofit/>
          </a:bodyPr>
          <a:lstStyle/>
          <a:p>
            <a:r>
              <a:rPr lang="en-US" sz="2200" dirty="0" err="1"/>
              <a:t>Highers</a:t>
            </a:r>
            <a:r>
              <a:rPr lang="en-US" sz="2200" dirty="0"/>
              <a:t>: </a:t>
            </a:r>
            <a:r>
              <a:rPr lang="en-US" sz="2200" dirty="0" err="1"/>
              <a:t>Newbattle</a:t>
            </a:r>
            <a:r>
              <a:rPr lang="en-US" sz="2200" dirty="0"/>
              <a:t> Highschool:</a:t>
            </a:r>
          </a:p>
          <a:p>
            <a:pPr lvl="1"/>
            <a:r>
              <a:rPr lang="en-GB" sz="1900" dirty="0"/>
              <a:t>Graphic Communication</a:t>
            </a:r>
          </a:p>
          <a:p>
            <a:pPr lvl="1"/>
            <a:r>
              <a:rPr lang="en-GB" sz="1900" dirty="0"/>
              <a:t>Geography </a:t>
            </a:r>
          </a:p>
          <a:p>
            <a:pPr lvl="1"/>
            <a:r>
              <a:rPr lang="en-GB" sz="1900" dirty="0"/>
              <a:t>Chemistry</a:t>
            </a:r>
          </a:p>
          <a:p>
            <a:pPr lvl="1"/>
            <a:endParaRPr lang="en-US" sz="2200" dirty="0"/>
          </a:p>
          <a:p>
            <a:r>
              <a:rPr lang="en-US" sz="2200" dirty="0"/>
              <a:t>Teesside University: 3</a:t>
            </a:r>
            <a:r>
              <a:rPr lang="en-US" sz="2200" baseline="30000" dirty="0"/>
              <a:t>rd</a:t>
            </a:r>
            <a:r>
              <a:rPr lang="en-US" sz="2200" dirty="0"/>
              <a:t> year computer science</a:t>
            </a:r>
          </a:p>
          <a:p>
            <a:endParaRPr lang="en-US" sz="2200" dirty="0"/>
          </a:p>
          <a:p>
            <a:r>
              <a:rPr lang="en-US" sz="2200" dirty="0"/>
              <a:t>Placement year:  </a:t>
            </a:r>
            <a:r>
              <a:rPr lang="en-GB" sz="2200" dirty="0"/>
              <a:t>DuPont Teijin Films</a:t>
            </a:r>
          </a:p>
          <a:p>
            <a:pPr lvl="1"/>
            <a:r>
              <a:rPr lang="en-US" sz="1900" dirty="0"/>
              <a:t>Software developer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60348B-4456-014D-884B-C74C939CC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5/12/2018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8F34F0-E97B-AA4F-AA0B-A85298A08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Artificial Intelligence Workshop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AE59C4-9C7C-A144-9959-7E5A52C3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4C61-D200-D041-9C46-A84331F51824}" type="slidenum">
              <a:rPr lang="en-US" smtClean="0"/>
              <a:t>2</a:t>
            </a:fld>
            <a:endParaRPr lang="en-US"/>
          </a:p>
        </p:txBody>
      </p:sp>
      <p:pic>
        <p:nvPicPr>
          <p:cNvPr id="9" name="Picture 8" descr="A person wearing glasses&#13;&#10;&#13;&#10;Description automatically generated">
            <a:extLst>
              <a:ext uri="{FF2B5EF4-FFF2-40B4-BE49-F238E27FC236}">
                <a16:creationId xmlns:a16="http://schemas.microsoft.com/office/drawing/2014/main" id="{8ADAC2D3-FE4F-A441-8FAB-E6E8F19EC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0419" y="2057501"/>
            <a:ext cx="2571750" cy="3429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487E9B-5991-2443-95F2-F08EEBFDC4D3}"/>
              </a:ext>
            </a:extLst>
          </p:cNvPr>
          <p:cNvSpPr txBox="1"/>
          <p:nvPr/>
        </p:nvSpPr>
        <p:spPr>
          <a:xfrm>
            <a:off x="8850092" y="5613092"/>
            <a:ext cx="1752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Ryan O’Donnell</a:t>
            </a:r>
          </a:p>
        </p:txBody>
      </p:sp>
    </p:spTree>
    <p:extLst>
      <p:ext uri="{BB962C8B-B14F-4D97-AF65-F5344CB8AC3E}">
        <p14:creationId xmlns:p14="http://schemas.microsoft.com/office/powerpoint/2010/main" val="2801529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D5669-C9A6-0343-97F0-01FB36401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A5ACF-DD0B-684B-A3B8-AC8A826669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Workshop materials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Agent based modelling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What is </a:t>
            </a:r>
            <a:r>
              <a:rPr lang="en-US" sz="2400" dirty="0" err="1"/>
              <a:t>NetLogo</a:t>
            </a:r>
            <a:r>
              <a:rPr lang="en-US" sz="24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400" dirty="0" err="1"/>
              <a:t>NetLogo</a:t>
            </a:r>
            <a:r>
              <a:rPr lang="en-US" sz="2400" dirty="0"/>
              <a:t> models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Foxes and rabbits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Bridge builders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Conway’s game of life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Year 3 Artificial Intelligence assessment work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Programming!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Quiz (Prizes)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Questions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Group programming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87664-6284-3946-9AB7-54D20F6A5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5/12/2018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33BBB-C429-EC4D-A241-C80BFB169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Artificial Intelligence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35D4D1-A2B0-B043-8282-A9D80E408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4C61-D200-D041-9C46-A84331F5182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456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52581-A2E2-E444-BBA1-C170046C3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8E1E9-1053-1747-BB1B-C4E651669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aaronwalker96.github.io/</a:t>
            </a:r>
            <a:r>
              <a:rPr lang="en-US" sz="3600" dirty="0" err="1"/>
              <a:t>tuai</a:t>
            </a:r>
            <a:endParaRPr lang="en-US" sz="3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455B8-B2CF-444F-B070-EBBA45C1A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5/12/2018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5B9D2-FD4D-8043-B065-1D1976119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Artificial Intelligence Workshop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C8A93-055A-5643-8280-5EAB9E4E5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4C61-D200-D041-9C46-A84331F5182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590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6CC7A-B39C-F649-9232-628F9310A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Agent based modelling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30361-6E6A-974A-8EB0-FC529A03F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sz="2400" dirty="0"/>
              <a:t>Uses “agents” to act out rules </a:t>
            </a:r>
          </a:p>
          <a:p>
            <a:endParaRPr lang="en-US" sz="2400" dirty="0"/>
          </a:p>
          <a:p>
            <a:r>
              <a:rPr lang="en-US" sz="2400" dirty="0"/>
              <a:t>Can have one or many agents </a:t>
            </a:r>
          </a:p>
          <a:p>
            <a:endParaRPr lang="en-US" sz="2400" dirty="0"/>
          </a:p>
          <a:p>
            <a:r>
              <a:rPr lang="en-US" sz="2400" dirty="0"/>
              <a:t>Agents are able to communicate and interact with other agents</a:t>
            </a:r>
          </a:p>
          <a:p>
            <a:endParaRPr lang="en-US" sz="2400" dirty="0"/>
          </a:p>
          <a:p>
            <a:r>
              <a:rPr lang="en-US" sz="2400" dirty="0"/>
              <a:t>Simple rules can lead to ”emergence”</a:t>
            </a:r>
          </a:p>
          <a:p>
            <a:r>
              <a:rPr lang="en-US" sz="2400" dirty="0"/>
              <a:t>Not very accurate but we may learn something interesting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3EBFA9-296B-0E46-A7C8-F4BD0D391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5/12/2018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8A894-3B59-3E4D-B110-E9400E3F2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Artificial Intelligence Workshop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73D38-FFCE-AC44-9E10-979E0A325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4C61-D200-D041-9C46-A84331F5182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64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936E0-9DB5-F04E-BBAD-6A22A7AF4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Netlogo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BFD6C-D25E-6F47-8C37-BED97FFF2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5/12/2018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4635D-900B-E548-92E1-6AA113F8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Artificial Intelligence Workshop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C17E4-7F5D-E041-AB0C-8EA1E5859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4C61-D200-D041-9C46-A84331F51824}" type="slidenum">
              <a:rPr lang="en-US" smtClean="0"/>
              <a:t>6</a:t>
            </a:fld>
            <a:endParaRPr lang="en-US"/>
          </a:p>
        </p:txBody>
      </p:sp>
      <p:pic>
        <p:nvPicPr>
          <p:cNvPr id="7" name="Content Placeholder 6" descr="A screenshot of a computer&#13;&#10;&#13;&#10;Description automatically generated">
            <a:extLst>
              <a:ext uri="{FF2B5EF4-FFF2-40B4-BE49-F238E27FC236}">
                <a16:creationId xmlns:a16="http://schemas.microsoft.com/office/drawing/2014/main" id="{53E96EA3-F309-4549-B6C1-79CF8B6D94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1795" y="1717839"/>
            <a:ext cx="7939190" cy="43555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CEC07A-2D14-924E-A350-3666AE8F0E9D}"/>
              </a:ext>
            </a:extLst>
          </p:cNvPr>
          <p:cNvSpPr txBox="1"/>
          <p:nvPr/>
        </p:nvSpPr>
        <p:spPr>
          <a:xfrm>
            <a:off x="787756" y="1662998"/>
            <a:ext cx="2014398" cy="4193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World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Buttons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Sliders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Monitors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Options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Switch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Code window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Tick speed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9" name="Title 1">
            <a:hlinkClick r:id="rId3"/>
            <a:extLst>
              <a:ext uri="{FF2B5EF4-FFF2-40B4-BE49-F238E27FC236}">
                <a16:creationId xmlns:a16="http://schemas.microsoft.com/office/drawing/2014/main" id="{645125B1-B416-7D49-83DA-11BB88339EAB}"/>
              </a:ext>
            </a:extLst>
          </p:cNvPr>
          <p:cNvSpPr txBox="1">
            <a:spLocks/>
          </p:cNvSpPr>
          <p:nvPr/>
        </p:nvSpPr>
        <p:spPr bwMode="black">
          <a:xfrm>
            <a:off x="1155070" y="5490651"/>
            <a:ext cx="1279770" cy="4684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00" dirty="0" err="1"/>
              <a:t>NetLogo</a:t>
            </a:r>
            <a:r>
              <a:rPr lang="en-US" sz="900" dirty="0"/>
              <a:t> Download</a:t>
            </a:r>
          </a:p>
        </p:txBody>
      </p:sp>
    </p:spTree>
    <p:extLst>
      <p:ext uri="{BB962C8B-B14F-4D97-AF65-F5344CB8AC3E}">
        <p14:creationId xmlns:p14="http://schemas.microsoft.com/office/powerpoint/2010/main" val="3930768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5DE7F-F9FC-7044-AC67-60F6FFC79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Foxes and rabbits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B7AD3-C680-1D42-9BCD-B45BC5010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929" y="1878008"/>
            <a:ext cx="10715495" cy="4121261"/>
          </a:xfrm>
        </p:spPr>
        <p:txBody>
          <a:bodyPr numCol="2">
            <a:normAutofit/>
          </a:bodyPr>
          <a:lstStyle/>
          <a:p>
            <a:r>
              <a:rPr lang="en-US" sz="2400" dirty="0"/>
              <a:t>Agents:</a:t>
            </a:r>
          </a:p>
          <a:p>
            <a:pPr lvl="1"/>
            <a:r>
              <a:rPr lang="en-US" sz="2000" dirty="0"/>
              <a:t>Black arrows are foxes </a:t>
            </a:r>
          </a:p>
          <a:p>
            <a:pPr lvl="1"/>
            <a:r>
              <a:rPr lang="en-US" sz="2000" dirty="0"/>
              <a:t>Green arrows are stationary rabbits</a:t>
            </a:r>
          </a:p>
          <a:p>
            <a:pPr lvl="1"/>
            <a:r>
              <a:rPr lang="en-US" sz="2000" dirty="0"/>
              <a:t>Yellow arrows are moving rabbits</a:t>
            </a:r>
          </a:p>
          <a:p>
            <a:pPr lvl="1"/>
            <a:endParaRPr lang="en-US" sz="2400" dirty="0"/>
          </a:p>
          <a:p>
            <a:r>
              <a:rPr lang="en-US" sz="2400" dirty="0"/>
              <a:t>Adaptive model </a:t>
            </a:r>
          </a:p>
          <a:p>
            <a:pPr lvl="1"/>
            <a:r>
              <a:rPr lang="en-US" sz="2000" dirty="0"/>
              <a:t>Foxes and rabbits are randomly generated</a:t>
            </a:r>
          </a:p>
          <a:p>
            <a:pPr lvl="1"/>
            <a:endParaRPr lang="en-US" sz="2000" dirty="0"/>
          </a:p>
          <a:p>
            <a:r>
              <a:rPr lang="en-US" sz="2400" dirty="0"/>
              <a:t>Constant population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F25288-D4C3-EC44-A31E-F9A4692FC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5/12/2018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AFAAD-F60E-7943-88B0-AA353D083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Artificial Intelligence Workshop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D9125-0292-1A4E-B34D-738D21E02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4C61-D200-D041-9C46-A84331F51824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 descr="A picture containing text&#13;&#10;&#13;&#10;Description automatically generated">
            <a:extLst>
              <a:ext uri="{FF2B5EF4-FFF2-40B4-BE49-F238E27FC236}">
                <a16:creationId xmlns:a16="http://schemas.microsoft.com/office/drawing/2014/main" id="{03D67858-55A9-A34E-BD25-1EA32E808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084" y="1878008"/>
            <a:ext cx="4108580" cy="412126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44632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B9336-81D9-2C42-9F2A-01EF7B4F0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Bridge builder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E48D0-F4AB-8847-917D-95963458B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929" y="1878008"/>
            <a:ext cx="10715495" cy="4059654"/>
          </a:xfrm>
        </p:spPr>
        <p:txBody>
          <a:bodyPr numCol="2">
            <a:normAutofit/>
          </a:bodyPr>
          <a:lstStyle/>
          <a:p>
            <a:r>
              <a:rPr lang="en-US" sz="2400" dirty="0"/>
              <a:t>World </a:t>
            </a:r>
          </a:p>
          <a:p>
            <a:pPr lvl="1"/>
            <a:r>
              <a:rPr lang="en-US" sz="2000" dirty="0"/>
              <a:t>Black and white tiles </a:t>
            </a:r>
          </a:p>
          <a:p>
            <a:pPr marL="228600" lvl="1" indent="0">
              <a:buNone/>
            </a:pPr>
            <a:endParaRPr lang="en-US" sz="2000" dirty="0"/>
          </a:p>
          <a:p>
            <a:r>
              <a:rPr lang="en-US" sz="2400" dirty="0"/>
              <a:t>Agents:</a:t>
            </a:r>
          </a:p>
          <a:p>
            <a:pPr lvl="1"/>
            <a:r>
              <a:rPr lang="en-GB" sz="2000" dirty="0"/>
              <a:t>flip the tile over</a:t>
            </a:r>
          </a:p>
          <a:p>
            <a:pPr lvl="1"/>
            <a:r>
              <a:rPr lang="en-GB" sz="2000" dirty="0"/>
              <a:t>move forward onto the next tile</a:t>
            </a:r>
          </a:p>
          <a:p>
            <a:pPr lvl="1"/>
            <a:r>
              <a:rPr lang="en-GB" sz="2000" dirty="0"/>
              <a:t>if the tile the ant is on now is white...</a:t>
            </a:r>
          </a:p>
          <a:p>
            <a:pPr lvl="2"/>
            <a:r>
              <a:rPr lang="en-GB" sz="2000" dirty="0"/>
              <a:t>turn right	</a:t>
            </a:r>
          </a:p>
          <a:p>
            <a:pPr lvl="1"/>
            <a:r>
              <a:rPr lang="en-GB" sz="2000" dirty="0"/>
              <a:t>otherwise, if it's black, turn left</a:t>
            </a:r>
          </a:p>
          <a:p>
            <a:pPr lvl="1"/>
            <a:endParaRPr lang="en-GB" sz="2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33CE4-680C-EB46-9583-FC283BA62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5/12/2018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DEF77-8E21-8140-BE78-9243825FE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Artificial Intelligence Workshop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187DA-9BEA-CC40-83FD-A834F3E85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4C61-D200-D041-9C46-A84331F51824}" type="slidenum">
              <a:rPr lang="en-US" smtClean="0"/>
              <a:t>8</a:t>
            </a:fld>
            <a:endParaRPr lang="en-US"/>
          </a:p>
        </p:txBody>
      </p:sp>
      <p:pic>
        <p:nvPicPr>
          <p:cNvPr id="9" name="Picture 8" descr="A picture containing text&#13;&#10;&#13;&#10;Description automatically generated">
            <a:extLst>
              <a:ext uri="{FF2B5EF4-FFF2-40B4-BE49-F238E27FC236}">
                <a16:creationId xmlns:a16="http://schemas.microsoft.com/office/drawing/2014/main" id="{686EC828-DBB6-294E-80A9-C38B8729A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2796" y="1878007"/>
            <a:ext cx="4112868" cy="412126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8829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6229</TotalTime>
  <Words>614</Words>
  <Application>Microsoft Macintosh PowerPoint</Application>
  <PresentationFormat>Widescreen</PresentationFormat>
  <Paragraphs>188</Paragraphs>
  <Slides>19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Gill Sans MT</vt:lpstr>
      <vt:lpstr>Parcel</vt:lpstr>
      <vt:lpstr>Visio.Drawing.11</vt:lpstr>
      <vt:lpstr>AI Workshop</vt:lpstr>
      <vt:lpstr>About us</vt:lpstr>
      <vt:lpstr>About Us</vt:lpstr>
      <vt:lpstr>Plan</vt:lpstr>
      <vt:lpstr>Material</vt:lpstr>
      <vt:lpstr>Agent based modelling </vt:lpstr>
      <vt:lpstr>Netlogo</vt:lpstr>
      <vt:lpstr>Foxes and rabbits model</vt:lpstr>
      <vt:lpstr>Bridge builder model</vt:lpstr>
      <vt:lpstr>Conway's game of life</vt:lpstr>
      <vt:lpstr>Conway’s game of life</vt:lpstr>
      <vt:lpstr>3rd year project</vt:lpstr>
      <vt:lpstr>State machines</vt:lpstr>
      <vt:lpstr>State machines</vt:lpstr>
      <vt:lpstr>Exercise 1  </vt:lpstr>
      <vt:lpstr>Exercise 2</vt:lpstr>
      <vt:lpstr>Exercise 3</vt:lpstr>
      <vt:lpstr>Machine learning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 Workshop</dc:title>
  <dc:creator>WALKER, AARON</dc:creator>
  <cp:lastModifiedBy>WALKER, AARON</cp:lastModifiedBy>
  <cp:revision>39</cp:revision>
  <dcterms:created xsi:type="dcterms:W3CDTF">2018-11-29T11:07:20Z</dcterms:created>
  <dcterms:modified xsi:type="dcterms:W3CDTF">2018-12-04T23:52:42Z</dcterms:modified>
</cp:coreProperties>
</file>